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embeddedFontLst>
    <p:embeddedFont>
      <p:font typeface="Candara" panose="020E05020303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i0i2Kwmiohj4pdKIqCBCNAq4+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F748E5-FD98-40E7-ADF6-D3C3100DAEA5}">
  <a:tblStyle styleId="{26F748E5-FD98-40E7-ADF6-D3C3100DAEA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88" y="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200168" y="325206"/>
            <a:ext cx="850836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200168" y="325206"/>
            <a:ext cx="850836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3904118" y="1499442"/>
            <a:ext cx="4876165" cy="371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200168" y="325206"/>
            <a:ext cx="850836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2"/>
          <p:cNvSpPr txBox="1">
            <a:spLocks noGrp="1"/>
          </p:cNvSpPr>
          <p:nvPr>
            <p:ph type="title"/>
          </p:nvPr>
        </p:nvSpPr>
        <p:spPr>
          <a:xfrm>
            <a:off x="200168" y="325206"/>
            <a:ext cx="850836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body" idx="1"/>
          </p:nvPr>
        </p:nvSpPr>
        <p:spPr>
          <a:xfrm>
            <a:off x="3904118" y="1499442"/>
            <a:ext cx="4876165" cy="371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atexas.org/funding-ma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kinsonisd.org/page/TeacherIncentiveAllotme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3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925953" y="2073822"/>
            <a:ext cx="4878070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spAutoFit/>
          </a:bodyPr>
          <a:lstStyle/>
          <a:p>
            <a:pPr marL="12700" marR="5080" lvl="0" indent="1163955" algn="r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INCENTIVE ALLOTMENT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64336"/>
            <a:ext cx="4817363" cy="423824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/>
        </p:nvSpPr>
        <p:spPr>
          <a:xfrm>
            <a:off x="2630551" y="5943688"/>
            <a:ext cx="388048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AN OVERVIEW -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3723" y="0"/>
            <a:ext cx="2709671" cy="1625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1524000" y="343192"/>
            <a:ext cx="5715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Minimum Values Per Designation</a:t>
            </a:r>
            <a:endParaRPr/>
          </a:p>
        </p:txBody>
      </p:sp>
      <p:graphicFrame>
        <p:nvGraphicFramePr>
          <p:cNvPr id="108" name="Google Shape;108;p10"/>
          <p:cNvGraphicFramePr/>
          <p:nvPr/>
        </p:nvGraphicFramePr>
        <p:xfrm>
          <a:off x="1295400" y="1143000"/>
          <a:ext cx="6298875" cy="2773300"/>
        </p:xfrm>
        <a:graphic>
          <a:graphicData uri="http://schemas.openxmlformats.org/drawingml/2006/table">
            <a:tbl>
              <a:tblPr firstRow="1" bandRow="1">
                <a:noFill/>
                <a:tableStyleId>{26F748E5-FD98-40E7-ADF6-D3C3100DAEA5}</a:tableStyleId>
              </a:tblPr>
              <a:tblGrid>
                <a:gridCol w="209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689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Designation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533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T-TESS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114300" marR="10667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Performance Levels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0667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Student Growth</a:t>
                      </a:r>
                      <a:endParaRPr sz="2000" b="1" u="none" strike="noStrike" cap="none">
                        <a:solidFill>
                          <a:srgbClr val="FFFFFF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75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Recognized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3.7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70%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75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Exemplary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3.9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75%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875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Master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4.5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80%</a:t>
                      </a:r>
                      <a:endParaRPr sz="28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9" name="Google Shape;109;p10"/>
          <p:cNvSpPr txBox="1"/>
          <p:nvPr/>
        </p:nvSpPr>
        <p:spPr>
          <a:xfrm>
            <a:off x="1751686" y="4038600"/>
            <a:ext cx="5410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Teachers must meet the minimum values in </a:t>
            </a:r>
            <a:r>
              <a:rPr lang="en-US" sz="1800" b="1" u="sng" dirty="0"/>
              <a:t>both</a:t>
            </a:r>
            <a:r>
              <a:rPr lang="en-US" sz="1800" dirty="0"/>
              <a:t> categories to be recommended for that designation.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47" y="409956"/>
            <a:ext cx="3348227" cy="2788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/>
          <p:nvPr/>
        </p:nvSpPr>
        <p:spPr>
          <a:xfrm>
            <a:off x="397913" y="3589008"/>
            <a:ext cx="3295015" cy="149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5600" marR="62864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DESIGNATION LEVELS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429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 MAP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11"/>
          <p:cNvGraphicFramePr/>
          <p:nvPr/>
        </p:nvGraphicFramePr>
        <p:xfrm>
          <a:off x="4119334" y="516162"/>
          <a:ext cx="4572000" cy="5273025"/>
        </p:xfrm>
        <a:graphic>
          <a:graphicData uri="http://schemas.openxmlformats.org/drawingml/2006/table">
            <a:tbl>
              <a:tblPr firstRow="1" bandRow="1">
                <a:noFill/>
                <a:tableStyleId>{26F748E5-FD98-40E7-ADF6-D3C3100DAEA5}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31475" marB="0">
                    <a:lnL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$12K-$32K*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31475" marB="0">
                    <a:lnL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Exemplary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31475" marB="0">
                    <a:lnL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C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$6K-$18K*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31475" marB="0">
                    <a:lnL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C">
                        <a:alpha val="1960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Recognized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31475" marB="0">
                    <a:lnL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$3K-9K*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331475" marB="0">
                    <a:lnL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F81B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Google Shape;117;p11"/>
          <p:cNvSpPr txBox="1"/>
          <p:nvPr/>
        </p:nvSpPr>
        <p:spPr>
          <a:xfrm>
            <a:off x="3161437" y="5866052"/>
            <a:ext cx="5979795" cy="23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*Amounts shown are MIN/MAX for each Designation Level as of 23-24 school year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79" y="280416"/>
            <a:ext cx="3348227" cy="279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594666" y="3331673"/>
            <a:ext cx="7693025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District Responsibilities</a:t>
            </a:r>
            <a:endParaRPr sz="5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1760741" y="228600"/>
            <a:ext cx="4411460" cy="67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8550" rIns="0" bIns="0" anchor="t" anchorCtr="0">
            <a:spAutoFit/>
          </a:bodyPr>
          <a:lstStyle/>
          <a:p>
            <a:pPr marL="44259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706469" y="1424871"/>
            <a:ext cx="6660515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299085" lvl="0" indent="-286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DISD Teacher Incentive Allotment webpage</a:t>
            </a:r>
            <a:r>
              <a:rPr lang="en-US" sz="2400" u="non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99085" lvl="0" indent="-286385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DISD TIA Handbook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99085" lvl="0" indent="-286385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DISD Spending Plan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99085" lvl="0" indent="-286385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Campus Leadership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99085" lvl="0" indent="-286385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DEIC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79" y="280416"/>
            <a:ext cx="3348227" cy="279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594666" y="3331673"/>
            <a:ext cx="7672705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Campus Administration</a:t>
            </a:r>
            <a:endParaRPr sz="5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304800" y="488917"/>
            <a:ext cx="8839199" cy="50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Campus Administrator is</a:t>
            </a:r>
            <a:r>
              <a:rPr lang="en-US" u="none"/>
              <a:t> Responsible for</a:t>
            </a:r>
            <a:endParaRPr u="none"/>
          </a:p>
        </p:txBody>
      </p:sp>
      <p:sp>
        <p:nvSpPr>
          <p:cNvPr id="141" name="Google Shape;141;p15"/>
          <p:cNvSpPr txBox="1"/>
          <p:nvPr/>
        </p:nvSpPr>
        <p:spPr>
          <a:xfrm>
            <a:off x="440674" y="1568533"/>
            <a:ext cx="8223932" cy="242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354965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Communicating updates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55600" marR="702945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Providing support, tools, &amp; resources to teachers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55600" marR="5080" lvl="0" indent="-3429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Conducting a minimum of ONE (1) 45-minute T-TESS appraisal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55600" marR="295910" lvl="0" indent="-342900" algn="l" rtl="0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Performing a minimum of THREE (3) walk- throughs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1325"/>
            <a:ext cx="3348227" cy="27904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186427" y="1295400"/>
            <a:ext cx="3067685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Teachers</a:t>
            </a:r>
            <a:endParaRPr sz="5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200168" y="325206"/>
            <a:ext cx="850836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8550" rIns="0" bIns="0" anchor="t" anchorCtr="0">
            <a:spAutoFit/>
          </a:bodyPr>
          <a:lstStyle/>
          <a:p>
            <a:pPr marL="44259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Teachers are Responsible for. . .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304800" y="1568533"/>
            <a:ext cx="8762999" cy="14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825" rIns="0" bIns="0" anchor="t" anchorCtr="0">
            <a:spAutoFit/>
          </a:bodyPr>
          <a:lstStyle/>
          <a:p>
            <a:pPr marL="354965" lvl="0" indent="-3422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Monitoring personal attendance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Posting ESL or Bilingual Certification to SBEC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54965" lvl="0" indent="-34226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Improving student growth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3733800" y="0"/>
            <a:ext cx="11714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FAQ’s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76200" y="609600"/>
            <a:ext cx="9220200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1. When must I have my ESL/Bilingual Certification posted to </a:t>
            </a:r>
            <a:r>
              <a:rPr lang="en-US" sz="1800" dirty="0" err="1"/>
              <a:t>SBEC</a:t>
            </a:r>
            <a:r>
              <a:rPr lang="en-US" sz="1800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All certifications must be posted by snapshot date of the current school year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2. Is there a minimum score for the dimensions in Domain 2 and 3?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Yes, all dimension scores must be a minimum of 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3. Can you summarize the minimum requirements to be considered for a TIA designation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Teachers must meet 5 requirements to be eligible to be recommended for a designation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	1. Certified Teacher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	2. ESL or Bilingual Certified (by snapshot date)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	3. Have 10.0 or fewer days of absence in current school year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	4. Scored a minimum average of 3.7 on T-TESS D2 &amp; D3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	5. Rostered students earned a minimum of 70% meeting growth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		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4. Does being a Nationally Board Certified teacher automatically give me a TIA designation?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Yes, if  you have notified the district of your certification and indicated that you would like TIA acknowledgement, you will be submitted for Recognized designation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3200400" y="304800"/>
            <a:ext cx="34574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FAQ’s continued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52400" y="914400"/>
            <a:ext cx="8915400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5. What happens if I meet the minimum score for T-TESS but not the minimum score for Student Growth?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Each Designation level has a minimum requirement for T-TESS and student growth, you must meet both requirements for the designation.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6. Are there additional qualifications once I have been submitted for a designation?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Yes, receiving a designation once you have been recommended is a year long process. You must be employed the following year, in the same district that submitted your name, and you must remain a classroom teacher, 087.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7. How long is the designation good for and can it change?</a:t>
            </a:r>
            <a:br>
              <a:rPr lang="en-US" sz="1800" dirty="0"/>
            </a:br>
            <a:r>
              <a:rPr lang="en-US" sz="1800" dirty="0">
                <a:solidFill>
                  <a:srgbClr val="974806"/>
                </a:solidFill>
              </a:rPr>
              <a:t>The designation will be valid for 5 years but paid only if you are a classroom teacher, 087. The designation can go up if your data improves however, it will not go down in those 5 years.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8. Will the award amount remain constant for the 5 years?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74806"/>
                </a:solidFill>
              </a:rPr>
              <a:t>No, the award amount is based upon the economically disadvantaged percent of the campus you are employed at each year that the funds are produced.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2547" y="-90844"/>
            <a:ext cx="3348227" cy="278891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 txBox="1"/>
          <p:nvPr/>
        </p:nvSpPr>
        <p:spPr>
          <a:xfrm>
            <a:off x="3200400" y="1316932"/>
            <a:ext cx="5791200" cy="329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443865" lvl="0" indent="-431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87C"/>
              </a:buClr>
              <a:buSzPts val="3200"/>
              <a:buFont typeface="Arial"/>
              <a:buChar char="•"/>
            </a:pPr>
            <a:r>
              <a:rPr lang="en-US" sz="4000" b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443865" lvl="0" indent="-43116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4000" b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Responsibilities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901064" lvl="1" indent="-407033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3600" b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District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01064" marR="5080" lvl="1" indent="-40703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3600" b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Campus Administration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01064" lvl="1" indent="-40703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3600" b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Teachers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2667000" y="76200"/>
            <a:ext cx="29240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FAQ’s continued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152400" y="568643"/>
            <a:ext cx="89916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748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9. Will additional content areas be added to the DISD TIA program?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74806"/>
                </a:solidFill>
              </a:rPr>
              <a:t>TIA will continue to grow. It has not yet been determined which content areas will be the next to be included.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7480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10. If I teach 1 period of 5</a:t>
            </a:r>
            <a:r>
              <a:rPr lang="en-US" sz="1800" baseline="30000"/>
              <a:t>th</a:t>
            </a:r>
            <a:r>
              <a:rPr lang="en-US" sz="1800"/>
              <a:t> grade Math can I qualify for TIA?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74806"/>
                </a:solidFill>
              </a:rPr>
              <a:t>No, you must be paid as 087 for a minimum of 51% of the day.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207" y="720852"/>
            <a:ext cx="5852159" cy="390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71600"/>
            <a:ext cx="3346703" cy="27889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4114800" y="2341879"/>
            <a:ext cx="3827779" cy="84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OVERVIEW</a:t>
            </a: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3429000" y="1948223"/>
            <a:ext cx="3416935" cy="19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164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Teachers of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01064" lvl="1" indent="-407033" algn="l" rtl="0">
              <a:lnSpc>
                <a:spcPct val="154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00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Pre-K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01064" lvl="1" indent="-40703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00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K-8 RLA/Math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01064" lvl="1" indent="-40703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00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Algebra 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01064" lvl="1" indent="-407033" algn="l" rtl="0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200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English I and II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143000" y="4051348"/>
            <a:ext cx="6324600" cy="107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676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6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76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2400" dirty="0">
              <a:solidFill>
                <a:srgbClr val="16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769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16365D"/>
                </a:solidFill>
                <a:latin typeface="Calibri"/>
                <a:ea typeface="Calibri"/>
                <a:cs typeface="Calibri"/>
                <a:sym typeface="Calibri"/>
              </a:rPr>
              <a:t>Teachers who are National Board Certified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69622"/>
            <a:ext cx="3348227" cy="278891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 txBox="1"/>
          <p:nvPr/>
        </p:nvSpPr>
        <p:spPr>
          <a:xfrm>
            <a:off x="2750986" y="990580"/>
            <a:ext cx="6068761" cy="44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l" rtl="0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WHO CAN EARN A DESIGNATION?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990600" y="157395"/>
            <a:ext cx="6421068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DESIGNATIONS </a:t>
            </a:r>
            <a:r>
              <a:rPr lang="en-US" sz="3600"/>
              <a:t>Requirements</a:t>
            </a:r>
            <a:endParaRPr/>
          </a:p>
        </p:txBody>
      </p:sp>
      <p:sp>
        <p:nvSpPr>
          <p:cNvPr id="74" name="Google Shape;74;p5"/>
          <p:cNvSpPr txBox="1"/>
          <p:nvPr/>
        </p:nvSpPr>
        <p:spPr>
          <a:xfrm>
            <a:off x="180366" y="914400"/>
            <a:ext cx="8783268" cy="456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69900" lvl="2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Teacher of record</a:t>
            </a: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, 087, in one of the TIA approved courses </a:t>
            </a:r>
          </a:p>
          <a:p>
            <a:pPr marL="469900" lvl="2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400" b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Certification </a:t>
            </a: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50264" lvl="3" indent="-38036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Certified Teacher</a:t>
            </a:r>
            <a:endParaRPr sz="2400" dirty="0">
              <a:solidFill>
                <a:srgbClr val="1F4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4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             AND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50264" lvl="3" indent="-380364" algn="l" rtl="0">
              <a:spcBef>
                <a:spcPts val="325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ESL or Bilingual Certification recorded with </a:t>
            </a:r>
            <a:r>
              <a:rPr lang="en-US" sz="2400" dirty="0" err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SBEC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2" indent="0" algn="l" rtl="0">
              <a:spcBef>
                <a:spcPts val="495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3. Meet </a:t>
            </a:r>
            <a:r>
              <a:rPr lang="en-US" sz="2400" b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Attendanc</a:t>
            </a: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e requirements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50264" lvl="3" indent="-380364" algn="l" rtl="0"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10.00 or fewer days of absences</a:t>
            </a:r>
            <a:endParaRPr sz="2400" dirty="0">
              <a:solidFill>
                <a:srgbClr val="1F4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0264" lvl="5" indent="-380364" algn="l" rtl="0"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Protected leave: Family Medical leave and Temporary Disability leave</a:t>
            </a:r>
          </a:p>
          <a:p>
            <a:pPr marL="850264" lvl="5" indent="-380364" algn="l" rtl="0"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endParaRPr lang="en-US" sz="2400" dirty="0">
              <a:solidFill>
                <a:srgbClr val="1F4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0264" lvl="5" indent="-380364" algn="l" rtl="0">
              <a:spcBef>
                <a:spcPts val="505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Char char="•"/>
            </a:pPr>
            <a:r>
              <a:rPr lang="en-US" sz="20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Continued on next slide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381000" y="157395"/>
            <a:ext cx="845820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DESIGNATIONS </a:t>
            </a:r>
            <a:r>
              <a:rPr lang="en-US" sz="3600"/>
              <a:t>Requirements con’t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360732" y="1676400"/>
            <a:ext cx="8783268" cy="27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4. Teacher Observation through </a:t>
            </a:r>
            <a:r>
              <a:rPr lang="en-US" sz="2800" b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T-TESS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342900" algn="l" rtl="0">
              <a:spcBef>
                <a:spcPts val="300"/>
              </a:spcBef>
              <a:spcAft>
                <a:spcPts val="0"/>
              </a:spcAft>
              <a:buClr>
                <a:srgbClr val="1F487C"/>
              </a:buClr>
              <a:buSzPts val="2800"/>
              <a:buFont typeface="Arial"/>
              <a:buChar char="•"/>
            </a:pPr>
            <a:r>
              <a:rPr lang="en-US" sz="2800" i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T-TESS (Domains II &amp; III) average must be 3.70 or greater and no dimension score below a 3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2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5. Student Growth Measure must be 70% or greater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307465" lvl="4" indent="-342264" algn="l" rtl="0"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800" i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Circle, NWEA MAP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295400" lvl="2" indent="-342900" algn="l" rtl="0">
              <a:spcBef>
                <a:spcPts val="280"/>
              </a:spcBef>
              <a:spcAft>
                <a:spcPts val="0"/>
              </a:spcAft>
              <a:buClr>
                <a:srgbClr val="1F487C"/>
              </a:buClr>
              <a:buSzPts val="2800"/>
              <a:buFont typeface="Arial"/>
              <a:buChar char="•"/>
            </a:pPr>
            <a:r>
              <a:rPr lang="en-US" sz="2800" i="1" dirty="0" err="1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STAAR</a:t>
            </a:r>
            <a:r>
              <a:rPr lang="en-US" sz="2800" i="1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Growth Transition Table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200168" y="325206"/>
            <a:ext cx="850836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5080" lvl="0" indent="0" algn="ctr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T-TESS PERFORMANCE LEVELS FOR DESIGNATIONS</a:t>
            </a:r>
            <a:endParaRPr/>
          </a:p>
        </p:txBody>
      </p:sp>
      <p:sp>
        <p:nvSpPr>
          <p:cNvPr id="86" name="Google Shape;86;p7"/>
          <p:cNvSpPr txBox="1"/>
          <p:nvPr/>
        </p:nvSpPr>
        <p:spPr>
          <a:xfrm>
            <a:off x="200168" y="4217065"/>
            <a:ext cx="3768090" cy="112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TEACHER OBSERVATION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93065" marR="508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T-TESS levels are given a </a:t>
            </a:r>
            <a:r>
              <a:rPr lang="en-US" sz="1600" u="sng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numerical equivalent</a:t>
            </a:r>
            <a:r>
              <a:rPr lang="en-US" sz="1600" u="non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u="none">
                <a:latin typeface="Calibri"/>
                <a:ea typeface="Calibri"/>
                <a:cs typeface="Calibri"/>
                <a:sym typeface="Calibri"/>
              </a:rPr>
              <a:t>on a scale of 1 to 5.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5179443" y="4222780"/>
            <a:ext cx="3367404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93700" marR="5080" lvl="0" indent="-3816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Scores from </a:t>
            </a:r>
            <a:r>
              <a:rPr lang="en-US" sz="1800" u="sng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Domains II and</a:t>
            </a:r>
            <a:r>
              <a:rPr lang="en-US" sz="1800" u="non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r>
              <a:rPr lang="en-US" sz="1800" u="non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none">
                <a:latin typeface="Calibri"/>
                <a:ea typeface="Calibri"/>
                <a:cs typeface="Calibri"/>
                <a:sym typeface="Calibri"/>
              </a:rPr>
              <a:t>are then </a:t>
            </a:r>
            <a:r>
              <a:rPr lang="en-US" sz="1800" u="sng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averaged</a:t>
            </a:r>
            <a:r>
              <a:rPr lang="en-US" sz="1800" u="none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none">
                <a:latin typeface="Calibri"/>
                <a:ea typeface="Calibri"/>
                <a:cs typeface="Calibri"/>
                <a:sym typeface="Calibri"/>
              </a:rPr>
              <a:t>to determine performance levels.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8" name="Google Shape;88;p7"/>
          <p:cNvGraphicFramePr/>
          <p:nvPr/>
        </p:nvGraphicFramePr>
        <p:xfrm>
          <a:off x="231980" y="1744203"/>
          <a:ext cx="3317225" cy="2330450"/>
        </p:xfrm>
        <a:graphic>
          <a:graphicData uri="http://schemas.openxmlformats.org/drawingml/2006/table">
            <a:tbl>
              <a:tblPr firstRow="1" bandRow="1">
                <a:noFill/>
                <a:tableStyleId>{26F748E5-FD98-40E7-ADF6-D3C3100DAEA5}</a:tableStyleId>
              </a:tblPr>
              <a:tblGrid>
                <a:gridCol w="167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marL="3981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T-TESS Levels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97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Numeric Equivalent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97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Improvement Needed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Developing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Proficient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Accomplished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4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Distinguished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5</a:t>
                      </a:r>
                      <a:endParaRPr sz="12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9335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9" name="Google Shape;89;p7"/>
          <p:cNvGraphicFramePr/>
          <p:nvPr/>
        </p:nvGraphicFramePr>
        <p:xfrm>
          <a:off x="4572000" y="1708816"/>
          <a:ext cx="4061450" cy="2393975"/>
        </p:xfrm>
        <a:graphic>
          <a:graphicData uri="http://schemas.openxmlformats.org/drawingml/2006/table">
            <a:tbl>
              <a:tblPr firstRow="1" bandRow="1">
                <a:noFill/>
                <a:tableStyleId>{26F748E5-FD98-40E7-ADF6-D3C3100DAEA5}</a:tableStyleId>
              </a:tblPr>
              <a:tblGrid>
                <a:gridCol w="203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689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Designation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533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T-TESS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114300" marR="10667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Performance Level Minimums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0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Recognized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3.7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30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Exemplary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3.9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300">
                <a:tc>
                  <a:txBody>
                    <a:bodyPr/>
                    <a:lstStyle/>
                    <a:p>
                      <a:pPr marL="11366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FFFFFF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Master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4.5</a:t>
                      </a:r>
                      <a:endParaRPr sz="2000" u="none" strike="noStrike" cap="none"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0" marR="0" marT="406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75540" y="429068"/>
            <a:ext cx="8211260" cy="4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Eligible Teachers and Student Growth Measures</a:t>
            </a:r>
            <a:endParaRPr sz="2800"/>
          </a:p>
        </p:txBody>
      </p:sp>
      <p:graphicFrame>
        <p:nvGraphicFramePr>
          <p:cNvPr id="95" name="Google Shape;95;p8"/>
          <p:cNvGraphicFramePr/>
          <p:nvPr/>
        </p:nvGraphicFramePr>
        <p:xfrm>
          <a:off x="304800" y="1371600"/>
          <a:ext cx="8651250" cy="4357350"/>
        </p:xfrm>
        <a:graphic>
          <a:graphicData uri="http://schemas.openxmlformats.org/drawingml/2006/table">
            <a:tbl>
              <a:tblPr firstRow="1" bandRow="1">
                <a:noFill/>
                <a:tableStyleId>{26F748E5-FD98-40E7-ADF6-D3C3100DAEA5}</a:tableStyleId>
              </a:tblPr>
              <a:tblGrid>
                <a:gridCol w="38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1F487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TIA Eligible Teachers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1F487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Growth Measure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75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PreK Teachers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DFB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Circle (CLI) Math and Reading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250">
                <a:tc>
                  <a:txBody>
                    <a:bodyPr/>
                    <a:lstStyle/>
                    <a:p>
                      <a:pPr marL="679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 – 3 Teachers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DFB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NWEA MAP Growth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250">
                <a:tc>
                  <a:txBody>
                    <a:bodyPr/>
                    <a:lstStyle/>
                    <a:p>
                      <a:pPr marL="673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– 8 RLA Teachers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STAAR Growth Transition Table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250">
                <a:tc>
                  <a:txBody>
                    <a:bodyPr/>
                    <a:lstStyle/>
                    <a:p>
                      <a:pPr marL="6731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– 8 Math Teachers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DFB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STAAR Growth Transition Table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250">
                <a:tc>
                  <a:txBody>
                    <a:bodyPr/>
                    <a:lstStyle/>
                    <a:p>
                      <a:pPr marL="666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English I / English II Teachers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STAAR Growth Transition Table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250">
                <a:tc>
                  <a:txBody>
                    <a:bodyPr/>
                    <a:lstStyle/>
                    <a:p>
                      <a:pPr marL="666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Algebra Teachers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1F487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STAAR Growth Transition Table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9D2F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243030" y="190402"/>
            <a:ext cx="8112759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LEVELS DESIGNATIONS</a:t>
            </a:r>
            <a:endParaRPr/>
          </a:p>
        </p:txBody>
      </p:sp>
      <p:sp>
        <p:nvSpPr>
          <p:cNvPr id="101" name="Google Shape;101;p9"/>
          <p:cNvSpPr txBox="1"/>
          <p:nvPr/>
        </p:nvSpPr>
        <p:spPr>
          <a:xfrm>
            <a:off x="354367" y="1135400"/>
            <a:ext cx="8610600" cy="136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F487C"/>
                </a:solidFill>
                <a:latin typeface="Calibri"/>
                <a:ea typeface="Calibri"/>
                <a:cs typeface="Calibri"/>
                <a:sym typeface="Calibri"/>
              </a:rPr>
              <a:t>STUDENT GROWTH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93700" marR="21844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The following minimum percent of students meeting or exceeding their growth target is required for each designation level.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9"/>
          <p:cNvGraphicFramePr/>
          <p:nvPr/>
        </p:nvGraphicFramePr>
        <p:xfrm>
          <a:off x="2209800" y="3048000"/>
          <a:ext cx="5324475" cy="2674600"/>
        </p:xfrm>
        <a:graphic>
          <a:graphicData uri="http://schemas.openxmlformats.org/drawingml/2006/table">
            <a:tbl>
              <a:tblPr firstRow="1" bandRow="1">
                <a:noFill/>
                <a:tableStyleId>{26F748E5-FD98-40E7-ADF6-D3C3100DAEA5}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000">
                <a:tc>
                  <a:txBody>
                    <a:bodyPr/>
                    <a:lstStyle/>
                    <a:p>
                      <a:pPr marL="37909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Designation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54940" lvl="0" indent="62229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of Students Meeting or Exceeding Growth Targets </a:t>
                      </a: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27625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4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Recognized</a:t>
                      </a:r>
                      <a:endParaRPr sz="2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Exemplary</a:t>
                      </a:r>
                      <a:endParaRPr sz="2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914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Master</a:t>
                      </a:r>
                      <a:endParaRPr sz="2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BB3E2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 sz="3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922</Words>
  <Application>Microsoft Office PowerPoint</Application>
  <PresentationFormat>On-screen Show (4:3)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Candara</vt:lpstr>
      <vt:lpstr>Calibri</vt:lpstr>
      <vt:lpstr>Times New Roman</vt:lpstr>
      <vt:lpstr>Office Theme</vt:lpstr>
      <vt:lpstr>PowerPoint Presentation</vt:lpstr>
      <vt:lpstr>PowerPoint Presentation</vt:lpstr>
      <vt:lpstr>OVERVIEW</vt:lpstr>
      <vt:lpstr>PowerPoint Presentation</vt:lpstr>
      <vt:lpstr>DESIGNATIONS Requirements</vt:lpstr>
      <vt:lpstr>DESIGNATIONS Requirements con’t</vt:lpstr>
      <vt:lpstr>T-TESS PERFORMANCE LEVELS FOR DESIGNATIONS</vt:lpstr>
      <vt:lpstr>Eligible Teachers and Student Growth Measures</vt:lpstr>
      <vt:lpstr>PERFORMANCE LEVELS DESIGNATIONS</vt:lpstr>
      <vt:lpstr>Minimum Values Per Designation</vt:lpstr>
      <vt:lpstr>PowerPoint Presentation</vt:lpstr>
      <vt:lpstr>District Responsibilities</vt:lpstr>
      <vt:lpstr>COMMUNICATION</vt:lpstr>
      <vt:lpstr>Campus Administration</vt:lpstr>
      <vt:lpstr>The Campus Administrator is Responsible for</vt:lpstr>
      <vt:lpstr>Teachers</vt:lpstr>
      <vt:lpstr>Teachers are Responsible for. . .</vt:lpstr>
      <vt:lpstr>FAQ’s</vt:lpstr>
      <vt:lpstr>FAQ’s continued</vt:lpstr>
      <vt:lpstr>FAQ’s continued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Rich</dc:creator>
  <cp:lastModifiedBy>Debby L Noffsinger (DickinsonISD)</cp:lastModifiedBy>
  <cp:revision>1</cp:revision>
  <dcterms:created xsi:type="dcterms:W3CDTF">2025-04-25T13:16:12Z</dcterms:created>
  <dcterms:modified xsi:type="dcterms:W3CDTF">2025-06-07T19:01:04Z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2024-09-03T00:00:00Z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2025-04-25T00:00:00Z</vt:filetime>
  </property>
  <property fmtid="{D5CDD505-2E9C-101B-9397-08002B2CF9AE}" pid="5" name="Producer">
    <vt:lpwstr>Adobe PDF Library 24.3.86</vt:lpwstr>
  </property>
</Properties>
</file>